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636588"/>
            <a:ext cx="4244975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5999" r="-5998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87655" y="1916832"/>
            <a:ext cx="5968799" cy="11007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200" b="1" i="0" u="none" strike="noStrike" cap="none" dirty="0">
                <a:solidFill>
                  <a:schemeClr val="dk1"/>
                </a:solidFill>
              </a:rPr>
              <a:t>Паспорт проекта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55475" y="2708920"/>
            <a:ext cx="7033200" cy="1387291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lvl="0" algn="ctr">
              <a:buClr>
                <a:schemeClr val="dk1"/>
              </a:buClr>
              <a:buSzPct val="45833"/>
            </a:pPr>
            <a:r>
              <a:rPr lang="ru" sz="2000" dirty="0">
                <a:solidFill>
                  <a:schemeClr val="dk1"/>
                </a:solidFill>
              </a:rPr>
              <a:t>«</a:t>
            </a:r>
            <a:r>
              <a:rPr lang="ru-RU" sz="2000" dirty="0">
                <a:solidFill>
                  <a:schemeClr val="dk1"/>
                </a:solidFill>
              </a:rPr>
              <a:t>Подготовка высококвалифицированных специалистов  </a:t>
            </a:r>
          </a:p>
          <a:p>
            <a:pPr lvl="0" algn="ctr">
              <a:buClr>
                <a:schemeClr val="dk1"/>
              </a:buClr>
              <a:buSzPct val="45833"/>
            </a:pPr>
            <a:r>
              <a:rPr lang="ru-RU" sz="2000" dirty="0">
                <a:solidFill>
                  <a:schemeClr val="dk1"/>
                </a:solidFill>
              </a:rPr>
              <a:t>и рабочих кадров с учетом современных стандартов </a:t>
            </a:r>
          </a:p>
          <a:p>
            <a:pPr lvl="0" algn="ctr">
              <a:buClr>
                <a:schemeClr val="dk1"/>
              </a:buClr>
              <a:buSzPct val="45833"/>
            </a:pPr>
            <a:r>
              <a:rPr lang="ru-RU" sz="2000" dirty="0">
                <a:solidFill>
                  <a:schemeClr val="dk1"/>
                </a:solidFill>
              </a:rPr>
              <a:t>и передовых технологий </a:t>
            </a:r>
          </a:p>
          <a:p>
            <a:pPr lvl="0" algn="ctr">
              <a:buClr>
                <a:schemeClr val="dk1"/>
              </a:buClr>
              <a:buSzPct val="45833"/>
            </a:pPr>
            <a:r>
              <a:rPr lang="ru-RU" sz="2000" dirty="0">
                <a:solidFill>
                  <a:schemeClr val="dk1"/>
                </a:solidFill>
              </a:rPr>
              <a:t>(Рабочие кадры для передовых технологий)</a:t>
            </a:r>
            <a:r>
              <a:rPr lang="ru" sz="2000" dirty="0">
                <a:solidFill>
                  <a:schemeClr val="dk1"/>
                </a:solidFill>
              </a:rPr>
              <a:t>»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</a:rPr>
              <a:t>Министерство образования и науки Челябинской области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19150" y="6228650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г. Челябинск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38750" y="4149080"/>
            <a:ext cx="7033200" cy="1863546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800" dirty="0">
                <a:solidFill>
                  <a:schemeClr val="dk1"/>
                </a:solidFill>
              </a:rPr>
              <a:t>Докладчик: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 dirty="0">
                <a:solidFill>
                  <a:schemeClr val="dk1"/>
                </a:solidFill>
              </a:rPr>
              <a:t> заместитель Министра образования и науки Челябинской области, </a:t>
            </a:r>
            <a:r>
              <a:rPr lang="ru-RU" sz="1800" dirty="0">
                <a:solidFill>
                  <a:schemeClr val="dk1"/>
                </a:solidFill>
              </a:rPr>
              <a:t>руководитель проектного офиса Министерства образования и науки Челябинской области</a:t>
            </a:r>
            <a:endParaRPr lang="ru" sz="1800" dirty="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None/>
            </a:pPr>
            <a:endParaRPr sz="600" dirty="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2000" b="1" dirty="0">
                <a:solidFill>
                  <a:schemeClr val="dk1"/>
                </a:solidFill>
              </a:rPr>
              <a:t>Зайко</a:t>
            </a:r>
            <a:r>
              <a:rPr lang="ru" sz="2000" b="1" dirty="0">
                <a:solidFill>
                  <a:schemeClr val="dk1"/>
                </a:solidFill>
              </a:rPr>
              <a:t> Елена </a:t>
            </a:r>
            <a:r>
              <a:rPr lang="ru-RU" sz="2000" b="1" dirty="0">
                <a:solidFill>
                  <a:schemeClr val="dk1"/>
                </a:solidFill>
              </a:rPr>
              <a:t>Михайловна</a:t>
            </a:r>
            <a:endParaRPr lang="ru" sz="2000" b="1" dirty="0">
              <a:solidFill>
                <a:schemeClr val="dk1"/>
              </a:solidFill>
            </a:endParaRPr>
          </a:p>
          <a:p>
            <a:pPr marL="0" marR="0" lvl="0" indent="-69850" algn="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Основные положения</a:t>
            </a:r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xmlns="" val="3237026628"/>
              </p:ext>
            </p:extLst>
          </p:nvPr>
        </p:nvGraphicFramePr>
        <p:xfrm>
          <a:off x="642925" y="1119474"/>
          <a:ext cx="8352928" cy="5044293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55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9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600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/>
                        <a:t>Образование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12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/>
                        <a:t>Н</a:t>
                      </a:r>
                      <a:r>
                        <a:rPr lang="ru" sz="1600" b="1" u="none" strike="noStrike" cap="none"/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Рабочие кадры для передовых технологий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6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Срок </a:t>
                      </a:r>
                      <a:r>
                        <a:rPr lang="ru" sz="1600" b="1"/>
                        <a:t>реализации</a:t>
                      </a:r>
                      <a:r>
                        <a:rPr lang="ru" sz="1600" b="1" u="none" strike="noStrike" cap="none"/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01.07.2017</a:t>
                      </a:r>
                      <a:r>
                        <a:rPr lang="ru" sz="1400" u="none" strike="noStrike" cap="none" baseline="0" dirty="0"/>
                        <a:t> </a:t>
                      </a:r>
                      <a:r>
                        <a:rPr lang="ru" sz="1400" u="none" strike="noStrike" cap="none" dirty="0"/>
                        <a:t>г. - 31.12.2020 г.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0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u="none" strike="noStrike" cap="none" dirty="0"/>
                        <a:t>Кузнецов Александр Игоревич</a:t>
                      </a:r>
                      <a:r>
                        <a:rPr lang="ru" sz="1500" u="none" strike="noStrike" cap="none" dirty="0"/>
                        <a:t>, Министр образования и науки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39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i="1" dirty="0"/>
                        <a:t>Дубровский Борис Александрович</a:t>
                      </a:r>
                      <a:r>
                        <a:rPr lang="ru" sz="1500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dirty="0"/>
                        <a:t>Губернатор</a:t>
                      </a:r>
                      <a:r>
                        <a:rPr lang="ru" sz="1500" u="none" strike="noStrike" cap="none" dirty="0"/>
                        <a:t>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5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500" i="1" u="none" strike="noStrike" cap="none" dirty="0"/>
                        <a:t>Зайко</a:t>
                      </a:r>
                      <a:r>
                        <a:rPr lang="ru" sz="1500" i="1" u="none" strike="noStrike" cap="none" dirty="0"/>
                        <a:t> Елена </a:t>
                      </a:r>
                      <a:r>
                        <a:rPr lang="ru-RU" sz="1500" i="1" u="none" strike="noStrike" cap="none" dirty="0"/>
                        <a:t>Михайловна</a:t>
                      </a:r>
                      <a:r>
                        <a:rPr lang="ru" sz="1500" u="none" strike="noStrike" cap="none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none" strike="noStrike" cap="none" dirty="0"/>
                        <a:t>заместитель Министра образования и науки Челябинской области 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840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/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И</a:t>
                      </a:r>
                      <a:r>
                        <a:rPr lang="ru" sz="1500" u="sng" strike="noStrike" cap="none" dirty="0"/>
                        <a:t>сполнитель</a:t>
                      </a:r>
                      <a:r>
                        <a:rPr lang="ru" sz="1500" u="none" strike="noStrike" cap="none" dirty="0"/>
                        <a:t>: Министерство образования и науки  Челябинской области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u="sng" dirty="0"/>
                        <a:t>С</a:t>
                      </a:r>
                      <a:r>
                        <a:rPr lang="ru" sz="1500" u="sng" strike="noStrike" cap="none" dirty="0"/>
                        <a:t>оисполнители</a:t>
                      </a:r>
                      <a:r>
                        <a:rPr lang="ru" sz="1500" u="none" strike="noStrike" cap="none" dirty="0"/>
                        <a:t>: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ГБУ ДПО «Челябинский институт развития профессионального образования», ГБУ ДО ДУМ «Смена», областные государственные профессиональные образовательные организации</a:t>
                      </a:r>
                      <a:endParaRPr lang="ru" sz="15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10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/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Марина Валерьевна Махалина - главный специалист отдела среднего профессионального образования Министерства образования и науки Челябинской области</a:t>
                      </a:r>
                      <a:endParaRPr lang="ru" sz="15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2" name="Shape 10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Цель проекта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C45E2DD-6BB7-4ED0-84CB-8B39ABF88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8107686"/>
              </p:ext>
            </p:extLst>
          </p:nvPr>
        </p:nvGraphicFramePr>
        <p:xfrm>
          <a:off x="339686" y="1874898"/>
          <a:ext cx="8604732" cy="440249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385109">
                  <a:extLst>
                    <a:ext uri="{9D8B030D-6E8A-4147-A177-3AD203B41FA5}">
                      <a16:colId xmlns:a16="http://schemas.microsoft.com/office/drawing/2014/main" xmlns="" val="2408885761"/>
                    </a:ext>
                  </a:extLst>
                </a:gridCol>
                <a:gridCol w="899143">
                  <a:extLst>
                    <a:ext uri="{9D8B030D-6E8A-4147-A177-3AD203B41FA5}">
                      <a16:colId xmlns:a16="http://schemas.microsoft.com/office/drawing/2014/main" xmlns="" val="23102498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41827251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4045985096"/>
                    </a:ext>
                  </a:extLst>
                </a:gridCol>
                <a:gridCol w="1122791">
                  <a:extLst>
                    <a:ext uri="{9D8B030D-6E8A-4147-A177-3AD203B41FA5}">
                      <a16:colId xmlns:a16="http://schemas.microsoft.com/office/drawing/2014/main" xmlns="" val="1957385454"/>
                    </a:ext>
                  </a:extLst>
                </a:gridCol>
                <a:gridCol w="1037449">
                  <a:extLst>
                    <a:ext uri="{9D8B030D-6E8A-4147-A177-3AD203B41FA5}">
                      <a16:colId xmlns:a16="http://schemas.microsoft.com/office/drawing/2014/main" xmlns="" val="452865588"/>
                    </a:ext>
                  </a:extLst>
                </a:gridCol>
              </a:tblGrid>
              <a:tr h="1703487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значе ние 2016 год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на 31.12.2017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-RU" sz="14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31.12.2019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 lang="ru" sz="14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(завершение проекта)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545985954"/>
                  </a:ext>
                </a:extLst>
              </a:tr>
              <a:tr h="1523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Численность выпускников образовательных организации</a:t>
                      </a:r>
                      <a:r>
                        <a:rPr lang="ru-RU" sz="1400" dirty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̆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реализующих программы среднего профессионального образования, продемонстрировавших уровень подготовки, соответствующий</a:t>
                      </a:r>
                      <a:r>
                        <a:rPr lang="ru-RU" sz="1400" dirty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̆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стандартам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Россия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тыс.чел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за год)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80159396"/>
                  </a:ext>
                </a:extLst>
              </a:tr>
              <a:tr h="761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Количество специализированных центров компетенций, аккредитованных по стандартам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Ворлдскиллс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Россия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(ед.)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01822562"/>
                  </a:ext>
                </a:extLst>
              </a:tr>
            </a:tbl>
          </a:graphicData>
        </a:graphic>
      </p:graphicFrame>
      <p:sp>
        <p:nvSpPr>
          <p:cNvPr id="9" name="Shape 110">
            <a:extLst>
              <a:ext uri="{FF2B5EF4-FFF2-40B4-BE49-F238E27FC236}">
                <a16:creationId xmlns:a16="http://schemas.microsoft.com/office/drawing/2014/main" xmlns="" id="{1740AE32-DBD3-4E56-83A5-669B4F79A28B}"/>
              </a:ext>
            </a:extLst>
          </p:cNvPr>
          <p:cNvSpPr txBox="1"/>
          <p:nvPr/>
        </p:nvSpPr>
        <p:spPr>
          <a:xfrm>
            <a:off x="989661" y="885195"/>
            <a:ext cx="7900549" cy="989703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ru-RU" dirty="0"/>
              <a:t>Создание в Челябинской  области конкурентоспособной системы среднего профессионального образования, обеспечивающей подготовку высококвалифицированных специалистов и рабочих кадров в соответствии с современными стандартами </a:t>
            </a:r>
          </a:p>
          <a:p>
            <a:pPr lvl="0" algn="ctr">
              <a:buClr>
                <a:schemeClr val="dk1"/>
              </a:buClr>
            </a:pPr>
            <a:r>
              <a:rPr lang="ru-RU" dirty="0"/>
              <a:t>и передовыми технологиями</a:t>
            </a:r>
            <a:endParaRPr lang="ru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160925" y="346820"/>
            <a:ext cx="7033200" cy="705915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Результаты проекта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72856" y="1484784"/>
            <a:ext cx="8447616" cy="4320480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>
              <a:spcAft>
                <a:spcPts val="1200"/>
              </a:spcAft>
            </a:pPr>
            <a:r>
              <a:rPr lang="ru-RU" sz="1800" dirty="0" smtClean="0"/>
              <a:t>1</a:t>
            </a:r>
            <a:r>
              <a:rPr lang="ru-RU" sz="1800" dirty="0"/>
              <a:t>. Сформирована сеть образовательных организаций, осуществляющих подготовку кадров с учетом передовых технологий, включающая четыре специализированных центра компетенций, аккредитованных по стандартам </a:t>
            </a:r>
            <a:r>
              <a:rPr lang="ru-RU" sz="1800" dirty="0" err="1"/>
              <a:t>Ворлдскиллс</a:t>
            </a:r>
            <a:r>
              <a:rPr lang="ru-RU" sz="1800" dirty="0"/>
              <a:t> </a:t>
            </a:r>
            <a:r>
              <a:rPr lang="ru-RU" sz="1800" dirty="0" smtClean="0"/>
              <a:t>Россия.</a:t>
            </a:r>
            <a:endParaRPr lang="ru-RU" sz="1800" dirty="0"/>
          </a:p>
          <a:p>
            <a:pPr algn="just">
              <a:spcAft>
                <a:spcPts val="1200"/>
              </a:spcAft>
            </a:pPr>
            <a:r>
              <a:rPr lang="ru-RU" sz="1800" dirty="0"/>
              <a:t>2. Внедрены новые </a:t>
            </a:r>
            <a:r>
              <a:rPr lang="ru-RU" sz="1800" dirty="0" smtClean="0"/>
              <a:t>Федеральные </a:t>
            </a:r>
            <a:r>
              <a:rPr lang="ru-RU" sz="1800" dirty="0"/>
              <a:t>государственные образовательные стандарты  из списка ТОП-50 по 35 приоритетным для региона профессиям и </a:t>
            </a:r>
            <a:r>
              <a:rPr lang="ru-RU" sz="1800" dirty="0" smtClean="0"/>
              <a:t>специальностям.</a:t>
            </a:r>
            <a:endParaRPr lang="ru-RU" sz="1800" dirty="0"/>
          </a:p>
          <a:p>
            <a:pPr algn="just">
              <a:spcAft>
                <a:spcPts val="1200"/>
              </a:spcAft>
            </a:pPr>
            <a:r>
              <a:rPr lang="ru-RU" sz="1800" dirty="0"/>
              <a:t>3. Внедрены новые инструменты оценки качества подготовки кадров в форме демонстрационного </a:t>
            </a:r>
            <a:r>
              <a:rPr lang="ru-RU" sz="1800" dirty="0" smtClean="0"/>
              <a:t>экзамена.</a:t>
            </a:r>
            <a:endParaRPr lang="ru-RU" sz="1800" dirty="0"/>
          </a:p>
          <a:p>
            <a:pPr algn="just">
              <a:spcAft>
                <a:spcPts val="1200"/>
              </a:spcAft>
            </a:pPr>
            <a:r>
              <a:rPr lang="ru-RU" sz="1800" dirty="0"/>
              <a:t>4. Введен в эксплуатацию </a:t>
            </a:r>
            <a:r>
              <a:rPr lang="en-US" sz="1800" dirty="0"/>
              <a:t>Skills</a:t>
            </a:r>
            <a:r>
              <a:rPr lang="ru-RU" sz="1800" dirty="0" smtClean="0"/>
              <a:t>-центр для: проведения </a:t>
            </a:r>
            <a:r>
              <a:rPr lang="ru-RU" sz="1800" dirty="0"/>
              <a:t>региональных чемпионатов </a:t>
            </a:r>
            <a:r>
              <a:rPr lang="ru-RU" sz="1800" dirty="0" err="1" smtClean="0"/>
              <a:t>Ворлдскиллс</a:t>
            </a:r>
            <a:r>
              <a:rPr lang="ru-RU" sz="1800" dirty="0" smtClean="0"/>
              <a:t>; </a:t>
            </a:r>
            <a:r>
              <a:rPr lang="ru-RU" sz="1800" dirty="0"/>
              <a:t>массовой подготовки по компетенциям </a:t>
            </a:r>
            <a:r>
              <a:rPr lang="ru-RU" sz="1800" dirty="0" err="1"/>
              <a:t>Ворлдскиллс</a:t>
            </a:r>
            <a:r>
              <a:rPr lang="ru-RU" sz="1800" dirty="0"/>
              <a:t> </a:t>
            </a:r>
            <a:r>
              <a:rPr lang="ru-RU" sz="1800" dirty="0" smtClean="0"/>
              <a:t>Россия; </a:t>
            </a:r>
            <a:r>
              <a:rPr lang="ru-RU" sz="1800" dirty="0"/>
              <a:t>проведения демонстрационного </a:t>
            </a:r>
            <a:r>
              <a:rPr lang="ru-RU" sz="1800" dirty="0" smtClean="0"/>
              <a:t>экзамена; навигации </a:t>
            </a:r>
            <a:r>
              <a:rPr lang="ru-RU" sz="1800" dirty="0"/>
              <a:t>по </a:t>
            </a:r>
            <a:r>
              <a:rPr lang="ru-RU" sz="1800" dirty="0" smtClean="0"/>
              <a:t>профессиям.</a:t>
            </a:r>
            <a:endParaRPr lang="ru-RU" sz="1800" dirty="0"/>
          </a:p>
          <a:p>
            <a:pPr lvl="0" algn="just" rtl="0">
              <a:spcBef>
                <a:spcPts val="0"/>
              </a:spcBef>
              <a:buNone/>
            </a:pPr>
            <a:endParaRPr lang="ru" sz="2400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4017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1115616" y="54868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Бюджет проекта (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 руб.)</a:t>
            </a:r>
            <a:endParaRPr lang="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1" name="Shape 131"/>
          <p:cNvGraphicFramePr/>
          <p:nvPr>
            <p:extLst>
              <p:ext uri="{D42A27DB-BD31-4B8C-83A1-F6EECF244321}">
                <p14:modId xmlns:p14="http://schemas.microsoft.com/office/powerpoint/2010/main" xmlns="" val="2182037279"/>
              </p:ext>
            </p:extLst>
          </p:nvPr>
        </p:nvGraphicFramePr>
        <p:xfrm>
          <a:off x="342468" y="1476773"/>
          <a:ext cx="8499125" cy="3890633"/>
        </p:xfrm>
        <a:graphic>
          <a:graphicData uri="http://schemas.openxmlformats.org/drawingml/2006/table">
            <a:tbl>
              <a:tblPr>
                <a:noFill/>
                <a:tableStyleId>{DB50463B-FA9C-4A1C-95E4-C905320C5E72}</a:tableStyleId>
              </a:tblPr>
              <a:tblGrid>
                <a:gridCol w="1877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1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20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32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</a:p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600" u="none" strike="noStrike" cap="none" dirty="0" smtClean="0">
                          <a:solidFill>
                            <a:srgbClr val="000000"/>
                          </a:solidFill>
                        </a:rPr>
                        <a:t>м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/>
                        <a:t>10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/>
                        <a:t>10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177,6051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269,0051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219,0051</a:t>
                      </a:r>
                      <a:endParaRPr lang="ru-RU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 smtClean="0">
                          <a:latin typeface="+mn-lt"/>
                          <a:cs typeface="Times New Roman" panose="02020603050405020304" pitchFamily="18" charset="0"/>
                        </a:rPr>
                        <a:t>665,6153</a:t>
                      </a:r>
                      <a:endParaRPr lang="ru" sz="14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Внебюджетные источники, </a:t>
                      </a:r>
                      <a:r>
                        <a:rPr lang="ru" sz="1600" u="none" strike="noStrike" cap="none" dirty="0" smtClean="0">
                          <a:solidFill>
                            <a:srgbClr val="000000"/>
                          </a:solidFill>
                        </a:rPr>
                        <a:t>млн. </a:t>
                      </a:r>
                      <a:r>
                        <a:rPr lang="ru" sz="16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1,4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/>
                        <a:t>1,4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189,0051</a:t>
                      </a:r>
                      <a:endParaRPr lang="ru-RU" sz="14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269,0051</a:t>
                      </a:r>
                      <a:endParaRPr lang="ru-RU" sz="14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219,0051</a:t>
                      </a:r>
                      <a:endParaRPr lang="ru-RU" sz="14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b="1" dirty="0" smtClean="0">
                          <a:latin typeface="+mn-lt"/>
                        </a:rPr>
                        <a:t>677,0153</a:t>
                      </a:r>
                      <a:endParaRPr lang="ru" sz="14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2" name="Shape 132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Ключевые риски проекта</a:t>
            </a:r>
          </a:p>
        </p:txBody>
      </p:sp>
      <p:graphicFrame>
        <p:nvGraphicFramePr>
          <p:cNvPr id="140" name="Shape 140"/>
          <p:cNvGraphicFramePr/>
          <p:nvPr>
            <p:extLst>
              <p:ext uri="{D42A27DB-BD31-4B8C-83A1-F6EECF244321}">
                <p14:modId xmlns:p14="http://schemas.microsoft.com/office/powerpoint/2010/main" xmlns="" val="1927496392"/>
              </p:ext>
            </p:extLst>
          </p:nvPr>
        </p:nvGraphicFramePr>
        <p:xfrm>
          <a:off x="301025" y="1119475"/>
          <a:ext cx="8519447" cy="521162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86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4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1902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4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400" b="1" dirty="0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400" b="1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400" b="1" dirty="0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Сокращение запланированного регионального и внебюджетного финансирования на реализацию проектных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мероприятий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Невозможность реализации ряда мероприятий проекта, недостижение индикативов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Оптимизация этапов проекта,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приоритизация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в решении вопросов финансирования отрасли.</a:t>
                      </a:r>
                      <a:endParaRPr lang="ru-RU" sz="1400" dirty="0">
                        <a:latin typeface="+mn-lt"/>
                      </a:endParaRPr>
                    </a:p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2461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Неготовность коллективов ПОО к интенсивной модернизации образовательных программ (недостаток квалификации, высокий возрастной состав, неконкурентная заработная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плата)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Снижение </a:t>
                      </a: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качества подготовки обучающихся, недостижение индикативов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Организация повышения квалификации педагогических работников по дополнительным профессиональным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образовательным программам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472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dirty="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Недостаточный уровень взаимодействия профессиональных образовательных организаций,  предприятий реального сектора экономики и социальной сферы 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Сокращение запланированного внебюджетного финансирования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Организация процедуры разработки регламентов и обеспечение координации сетевого взаимодействия </a:t>
                      </a:r>
                      <a:endParaRPr lang="ru" sz="14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534473077"/>
                  </a:ext>
                </a:extLst>
              </a:tr>
            </a:tbl>
          </a:graphicData>
        </a:graphic>
      </p:graphicFrame>
      <p:sp>
        <p:nvSpPr>
          <p:cNvPr id="141" name="Shape 14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6. 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</a:t>
            </a:r>
            <a:r>
              <a:rPr lang="ru" sz="2400" b="1" dirty="0">
                <a:solidFill>
                  <a:schemeClr val="accent3">
                    <a:lumMod val="50000"/>
                  </a:schemeClr>
                </a:solidFill>
              </a:rPr>
              <a:t> возможности проекта</a:t>
            </a:r>
          </a:p>
        </p:txBody>
      </p:sp>
      <p:graphicFrame>
        <p:nvGraphicFramePr>
          <p:cNvPr id="149" name="Shape 149"/>
          <p:cNvGraphicFramePr/>
          <p:nvPr>
            <p:extLst>
              <p:ext uri="{D42A27DB-BD31-4B8C-83A1-F6EECF244321}">
                <p14:modId xmlns:p14="http://schemas.microsoft.com/office/powerpoint/2010/main" xmlns="" val="3019653801"/>
              </p:ext>
            </p:extLst>
          </p:nvPr>
        </p:nvGraphicFramePr>
        <p:xfrm>
          <a:off x="325575" y="1220236"/>
          <a:ext cx="8443175" cy="4971075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81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791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9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-RU" sz="1600" b="1" dirty="0">
                          <a:solidFill>
                            <a:schemeClr val="dk1"/>
                          </a:solidFill>
                        </a:rPr>
                        <a:t>Мероприятия по реализации возможности</a:t>
                      </a:r>
                      <a:endParaRPr lang="ru" sz="16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77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dirty="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Повышение инвестиционной привлекательности региона</a:t>
                      </a:r>
                      <a:endParaRPr lang="ru" sz="13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Привлечение средств федерального бюджета на мероприятия по модернизации системы среднего </a:t>
                      </a:r>
                      <a:r>
                        <a:rPr lang="ru-RU" sz="13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профессионального  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образования</a:t>
                      </a:r>
                      <a:endParaRPr lang="ru-RU" sz="1300" b="1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dirty="0"/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Повышение престижа обучения по программам подготовки высококвалифицированных специалистов и  рабочих кадров и привлекательности сферы среднего профессионального образования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Увеличение государственного заказа и государственного задания </a:t>
                      </a:r>
                      <a:r>
                        <a:rPr lang="ru-RU" sz="13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профессиональным образовательным </a:t>
                      </a:r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организациям,  удовлетворение потребности регионального рынка труда в кадрах и квалификациях </a:t>
                      </a:r>
                      <a:endParaRPr lang="ru-RU"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519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dirty="0"/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Улучшение качества жизни населения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городов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Повышения качества услуг, предоставляемых специалистами, имеющими среднее профессиональное образование  (ЖКХ, гостиничный 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ресторанный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сервис, туризм, автосервис и пр.) </a:t>
                      </a:r>
                      <a:endParaRPr lang="ru-RU"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45454792"/>
                  </a:ext>
                </a:extLst>
              </a:tr>
              <a:tr h="878577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dirty="0"/>
                        <a:t>4.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Повышение производительности труда на предприятиях реального сектора экономики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Привлечение средств работодателей на мероприятия по модернизации системы среднего профессионального образования</a:t>
                      </a:r>
                      <a:endParaRPr lang="ru-RU" sz="13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2935978621"/>
                  </a:ext>
                </a:extLst>
              </a:tr>
            </a:tbl>
          </a:graphicData>
        </a:graphic>
      </p:graphicFrame>
      <p:sp>
        <p:nvSpPr>
          <p:cNvPr id="151" name="Shape 151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Описание проекта</a:t>
            </a:r>
          </a:p>
        </p:txBody>
      </p:sp>
      <p:graphicFrame>
        <p:nvGraphicFramePr>
          <p:cNvPr id="159" name="Shape 159"/>
          <p:cNvGraphicFramePr/>
          <p:nvPr>
            <p:extLst>
              <p:ext uri="{D42A27DB-BD31-4B8C-83A1-F6EECF244321}">
                <p14:modId xmlns:p14="http://schemas.microsoft.com/office/powerpoint/2010/main" xmlns="" val="2417133491"/>
              </p:ext>
            </p:extLst>
          </p:nvPr>
        </p:nvGraphicFramePr>
        <p:xfrm>
          <a:off x="383325" y="1486400"/>
          <a:ext cx="8528725" cy="4711280"/>
        </p:xfrm>
        <a:graphic>
          <a:graphicData uri="http://schemas.openxmlformats.org/drawingml/2006/table">
            <a:tbl>
              <a:tblPr>
                <a:noFill/>
                <a:tableStyleId>{7FF5C6EE-9F41-4F42-9932-33DB83A03035}</a:tableStyleId>
              </a:tblPr>
              <a:tblGrid>
                <a:gridCol w="1854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74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649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Связь с </a:t>
                      </a:r>
                      <a:r>
                        <a:rPr lang="ru" sz="1300" b="1" dirty="0" smtClean="0">
                          <a:solidFill>
                            <a:srgbClr val="FFFFFF"/>
                          </a:solidFill>
                        </a:rPr>
                        <a:t>государственнымипрограммами </a:t>
                      </a: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Государственная программа Российской Федерации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«Развитие образования»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2013 - 2020 годы (ГПРО), Федеральная целевая программа развития образования на 2016 - 2020 годы (ФЦПРО).</a:t>
                      </a:r>
                      <a:endParaRPr lang="ru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Государственная программа Челябинской области «Развитие профессионального образования в Челябинской области» на 2014 - 2019 годы</a:t>
                      </a:r>
                      <a:endParaRPr lang="ru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300" b="1" dirty="0">
                          <a:solidFill>
                            <a:srgbClr val="FFFFFF"/>
                          </a:solidFill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Указ Президента Российской Федерации от 12 мая 2009 г. № 537 "О Стратегии национальной безопасности Российской Федерации до 2020 года". 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Поручение Президента Российской Федерации от 5 декабря 2014 г. № Пр-2821, пункт 1)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Поручения по итогам встречи Президента Российской Федерации с членами национальной сборной России по профессиональному мастерству 1 сентября 2015 года № Пр-1921  от 21 сентября 2015 года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Комплекс мер, направленных на совершенствование системы среднего профессионального образования, на 2015 - 2020 годы, утвержден распоряжением Правительства Российской Федерации от 3 марта 2015 года № 349-р</a:t>
                      </a:r>
                      <a:endParaRPr lang="ru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0" name="Shape 160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02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1002775" y="1823790"/>
            <a:ext cx="7033200" cy="23532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25575" y="6313050"/>
            <a:ext cx="6585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Проектный офис Министерства образования и науки Челябинской области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912</Words>
  <Application>Microsoft Office PowerPoint</Application>
  <PresentationFormat>Экран (4:3)</PresentationFormat>
  <Paragraphs>164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User</cp:lastModifiedBy>
  <cp:revision>37</cp:revision>
  <cp:lastPrinted>2017-07-10T08:09:06Z</cp:lastPrinted>
  <dcterms:modified xsi:type="dcterms:W3CDTF">2017-07-12T09:01:38Z</dcterms:modified>
</cp:coreProperties>
</file>